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315" r:id="rId4"/>
    <p:sldId id="316" r:id="rId5"/>
    <p:sldId id="322" r:id="rId6"/>
    <p:sldId id="321" r:id="rId7"/>
    <p:sldId id="317" r:id="rId8"/>
    <p:sldId id="318" r:id="rId9"/>
    <p:sldId id="323" r:id="rId10"/>
    <p:sldId id="319" r:id="rId11"/>
    <p:sldId id="320" r:id="rId12"/>
    <p:sldId id="266" r:id="rId13"/>
  </p:sldIdLst>
  <p:sldSz cx="12192000" cy="6858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264DE5-3E06-43C7-ADA0-02004332F705}">
          <p14:sldIdLst>
            <p14:sldId id="256"/>
            <p14:sldId id="267"/>
            <p14:sldId id="315"/>
            <p14:sldId id="316"/>
            <p14:sldId id="322"/>
            <p14:sldId id="321"/>
            <p14:sldId id="317"/>
            <p14:sldId id="318"/>
            <p14:sldId id="323"/>
            <p14:sldId id="319"/>
            <p14:sldId id="320"/>
            <p14:sldId id="266"/>
          </p14:sldIdLst>
        </p14:section>
        <p14:section name="Раздел без заголовка" id="{87BF3F5E-4995-4DE6-B792-242AB5DDE557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0"/>
  </p:normalViewPr>
  <p:slideViewPr>
    <p:cSldViewPr>
      <p:cViewPr>
        <p:scale>
          <a:sx n="125" d="100"/>
          <a:sy n="125" d="100"/>
        </p:scale>
        <p:origin x="-10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692782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7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20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3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9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3pPr marL="1233487" indent="-319087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3173"/>
            <a:ext cx="258621" cy="24830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1" cy="24830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4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7"/>
          <p:cNvSpPr txBox="1"/>
          <p:nvPr/>
        </p:nvSpPr>
        <p:spPr>
          <a:xfrm>
            <a:off x="1199456" y="3527641"/>
            <a:ext cx="9846710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Сообщества активных собственников</a:t>
            </a:r>
          </a:p>
          <a:p>
            <a:pPr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Причины их возникновения</a:t>
            </a:r>
          </a:p>
          <a:p>
            <a:pPr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/>
              <a:t>Опыт регионов</a:t>
            </a:r>
            <a:endParaRPr dirty="0"/>
          </a:p>
        </p:txBody>
      </p:sp>
      <p:sp>
        <p:nvSpPr>
          <p:cNvPr id="115" name="Фигура"/>
          <p:cNvSpPr/>
          <p:nvPr/>
        </p:nvSpPr>
        <p:spPr>
          <a:xfrm>
            <a:off x="570918" y="3086404"/>
            <a:ext cx="126207" cy="1436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0836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2C182B1-018C-C541-AF00-E4EB5DA8836D}"/>
              </a:ext>
            </a:extLst>
          </p:cNvPr>
          <p:cNvSpPr txBox="1"/>
          <p:nvPr/>
        </p:nvSpPr>
        <p:spPr>
          <a:xfrm>
            <a:off x="4286607" y="5373216"/>
            <a:ext cx="3672408" cy="553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0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3000" b="1" dirty="0">
                <a:solidFill>
                  <a:srgbClr val="FFFFFF"/>
                </a:solidFill>
                <a:latin typeface="Arial"/>
                <a:cs typeface="Arial"/>
              </a:rPr>
              <a:t>2020 год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Сообщества активных собственников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1</a:t>
            </a:r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1847528" y="2123717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7" name="Фигура"/>
          <p:cNvSpPr/>
          <p:nvPr/>
        </p:nvSpPr>
        <p:spPr>
          <a:xfrm>
            <a:off x="1847528" y="4013713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864024" y="2182449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Формальные </a:t>
            </a:r>
            <a:endParaRPr lang="ru-RU" sz="2000" b="0" dirty="0"/>
          </a:p>
        </p:txBody>
      </p:sp>
      <p:sp>
        <p:nvSpPr>
          <p:cNvPr id="24" name="Text Box 20">
            <a:extLst>
              <a:ext uri="{FF2B5EF4-FFF2-40B4-BE49-F238E27FC236}">
                <a16:creationId xmlns="" xmlns:a16="http://schemas.microsoft.com/office/drawing/2014/main" id="{A9493696-8DB9-154D-AEF7-4E6E969A45FC}"/>
              </a:ext>
            </a:extLst>
          </p:cNvPr>
          <p:cNvSpPr txBox="1"/>
          <p:nvPr/>
        </p:nvSpPr>
        <p:spPr>
          <a:xfrm>
            <a:off x="2864024" y="4018970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Не формальные</a:t>
            </a:r>
            <a:endParaRPr lang="ru-RU" sz="2000" b="0" dirty="0"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2864024" y="4478247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31527449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Формальные сообщества активных собственников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2</a:t>
            </a:r>
            <a:endParaRPr dirty="0"/>
          </a:p>
        </p:txBody>
      </p:sp>
      <p:sp>
        <p:nvSpPr>
          <p:cNvPr id="434" name="Фигура"/>
          <p:cNvSpPr/>
          <p:nvPr/>
        </p:nvSpPr>
        <p:spPr>
          <a:xfrm>
            <a:off x="1847528" y="3791560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1847528" y="1495762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7" name="Фигура"/>
          <p:cNvSpPr/>
          <p:nvPr/>
        </p:nvSpPr>
        <p:spPr>
          <a:xfrm>
            <a:off x="1847528" y="2643661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864024" y="1495762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Совет многоквартирного дома</a:t>
            </a:r>
            <a:endParaRPr lang="ru-RU" sz="2000" b="0" dirty="0"/>
          </a:p>
        </p:txBody>
      </p:sp>
      <p:sp>
        <p:nvSpPr>
          <p:cNvPr id="24" name="Text Box 20">
            <a:extLst>
              <a:ext uri="{FF2B5EF4-FFF2-40B4-BE49-F238E27FC236}">
                <a16:creationId xmlns="" xmlns:a16="http://schemas.microsoft.com/office/drawing/2014/main" id="{A9493696-8DB9-154D-AEF7-4E6E969A45FC}"/>
              </a:ext>
            </a:extLst>
          </p:cNvPr>
          <p:cNvSpPr txBox="1"/>
          <p:nvPr/>
        </p:nvSpPr>
        <p:spPr>
          <a:xfrm>
            <a:off x="2864024" y="2643661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Товарищество собственников жилья (ТСН???)</a:t>
            </a:r>
            <a:endParaRPr lang="ru-RU" sz="2000" b="0" dirty="0"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2864024" y="3791560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Кооперативы</a:t>
            </a:r>
            <a:endParaRPr lang="ru-RU" sz="2000" b="0" dirty="0"/>
          </a:p>
        </p:txBody>
      </p:sp>
      <p:sp>
        <p:nvSpPr>
          <p:cNvPr id="12" name="Фигура">
            <a:extLst>
              <a:ext uri="{FF2B5EF4-FFF2-40B4-BE49-F238E27FC236}">
                <a16:creationId xmlns="" xmlns:a16="http://schemas.microsoft.com/office/drawing/2014/main" id="{A82E86A6-6D10-5D45-8B32-47729CA98008}"/>
              </a:ext>
            </a:extLst>
          </p:cNvPr>
          <p:cNvSpPr/>
          <p:nvPr/>
        </p:nvSpPr>
        <p:spPr>
          <a:xfrm>
            <a:off x="1847528" y="4939459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 dirty="0"/>
          </a:p>
        </p:txBody>
      </p:sp>
      <p:sp>
        <p:nvSpPr>
          <p:cNvPr id="13" name="Text Box 20">
            <a:extLst>
              <a:ext uri="{FF2B5EF4-FFF2-40B4-BE49-F238E27FC236}">
                <a16:creationId xmlns="" xmlns:a16="http://schemas.microsoft.com/office/drawing/2014/main" id="{7033C32F-1A3F-0142-A2A1-42D7C649425C}"/>
              </a:ext>
            </a:extLst>
          </p:cNvPr>
          <p:cNvSpPr txBox="1"/>
          <p:nvPr/>
        </p:nvSpPr>
        <p:spPr>
          <a:xfrm>
            <a:off x="2864024" y="4939459"/>
            <a:ext cx="8488560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Собственники помещений проживающих в домах</a:t>
            </a:r>
            <a:r>
              <a:rPr lang="ru-RU" sz="2000" b="0" dirty="0"/>
              <a:t> </a:t>
            </a:r>
            <a:r>
              <a:rPr lang="ru-RU" sz="2000" dirty="0"/>
              <a:t>с непосредственным управлением</a:t>
            </a:r>
          </a:p>
        </p:txBody>
      </p:sp>
    </p:spTree>
    <p:extLst>
      <p:ext uri="{BB962C8B-B14F-4D97-AF65-F5344CB8AC3E}">
        <p14:creationId xmlns:p14="http://schemas.microsoft.com/office/powerpoint/2010/main" val="312048358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Не формальные сообщества активных собственников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3</a:t>
            </a:r>
            <a:endParaRPr dirty="0"/>
          </a:p>
        </p:txBody>
      </p:sp>
      <p:sp>
        <p:nvSpPr>
          <p:cNvPr id="434" name="Фигура"/>
          <p:cNvSpPr/>
          <p:nvPr/>
        </p:nvSpPr>
        <p:spPr>
          <a:xfrm>
            <a:off x="2207568" y="2276872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3269427" y="2276872"/>
            <a:ext cx="6715005" cy="37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Не формальные сообщества активных собственников – ЭТО</a:t>
            </a:r>
          </a:p>
          <a:p>
            <a:endParaRPr lang="ru-RU" sz="2000" dirty="0"/>
          </a:p>
          <a:p>
            <a:pPr algn="just"/>
            <a:r>
              <a:rPr lang="ru-RU" sz="2000" b="0" dirty="0"/>
              <a:t>Любые сообщества собственников и нанимателей жилых помещений в многоквартирных домах, созданные для удовлетворения ими нужд в качественном и безопасном нахождении в многоквартирном доме, а также с целью повышения комфортности взаимодействия с организациями осуществляющими управление многоквартирным домом, в формах прямо не предусмотренных жилищным законодательством</a:t>
            </a:r>
          </a:p>
          <a:p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6920039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Причины возникновения таких сообществ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4</a:t>
            </a:r>
            <a:endParaRPr dirty="0"/>
          </a:p>
        </p:txBody>
      </p:sp>
      <p:sp>
        <p:nvSpPr>
          <p:cNvPr id="434" name="Фигура"/>
          <p:cNvSpPr/>
          <p:nvPr/>
        </p:nvSpPr>
        <p:spPr>
          <a:xfrm>
            <a:off x="1845530" y="2954219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6" name="Фигура"/>
          <p:cNvSpPr/>
          <p:nvPr/>
        </p:nvSpPr>
        <p:spPr>
          <a:xfrm>
            <a:off x="1845530" y="1205865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7" name="Фигура"/>
          <p:cNvSpPr/>
          <p:nvPr/>
        </p:nvSpPr>
        <p:spPr>
          <a:xfrm>
            <a:off x="1845530" y="2080042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864024" y="1205865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Не удовлетворенность качеством предоставляемых услуг </a:t>
            </a:r>
            <a:endParaRPr lang="ru-RU" sz="2000" b="0" dirty="0"/>
          </a:p>
        </p:txBody>
      </p:sp>
      <p:sp>
        <p:nvSpPr>
          <p:cNvPr id="24" name="Text Box 20">
            <a:extLst>
              <a:ext uri="{FF2B5EF4-FFF2-40B4-BE49-F238E27FC236}">
                <a16:creationId xmlns="" xmlns:a16="http://schemas.microsoft.com/office/drawing/2014/main" id="{A9493696-8DB9-154D-AEF7-4E6E969A45FC}"/>
              </a:ext>
            </a:extLst>
          </p:cNvPr>
          <p:cNvSpPr txBox="1"/>
          <p:nvPr/>
        </p:nvSpPr>
        <p:spPr>
          <a:xfrm>
            <a:off x="2864024" y="2062485"/>
            <a:ext cx="7480448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Потребность в получении достоверной и актуальной правовой и иной информации </a:t>
            </a:r>
            <a:endParaRPr lang="ru-RU" sz="2000" b="0" dirty="0"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2864024" y="2954219"/>
            <a:ext cx="7480448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Сложность принятия решений относительно своего многоквартирного дома</a:t>
            </a:r>
            <a:endParaRPr lang="ru-RU" sz="2000" b="0" dirty="0"/>
          </a:p>
        </p:txBody>
      </p:sp>
      <p:sp>
        <p:nvSpPr>
          <p:cNvPr id="12" name="Фигура">
            <a:extLst>
              <a:ext uri="{FF2B5EF4-FFF2-40B4-BE49-F238E27FC236}">
                <a16:creationId xmlns="" xmlns:a16="http://schemas.microsoft.com/office/drawing/2014/main" id="{C4795679-177A-934A-8722-4D6BB610A5DD}"/>
              </a:ext>
            </a:extLst>
          </p:cNvPr>
          <p:cNvSpPr/>
          <p:nvPr/>
        </p:nvSpPr>
        <p:spPr>
          <a:xfrm>
            <a:off x="1845530" y="3802654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3" name="Text Box 20">
            <a:extLst>
              <a:ext uri="{FF2B5EF4-FFF2-40B4-BE49-F238E27FC236}">
                <a16:creationId xmlns="" xmlns:a16="http://schemas.microsoft.com/office/drawing/2014/main" id="{03A73990-CC69-0A42-BC79-049F91C0ED24}"/>
              </a:ext>
            </a:extLst>
          </p:cNvPr>
          <p:cNvSpPr txBox="1"/>
          <p:nvPr/>
        </p:nvSpPr>
        <p:spPr>
          <a:xfrm>
            <a:off x="2864024" y="3802654"/>
            <a:ext cx="7480448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Площадка для обмена лучшими практиками и опытом </a:t>
            </a:r>
            <a:endParaRPr lang="ru-RU" sz="2000" b="0" dirty="0"/>
          </a:p>
        </p:txBody>
      </p:sp>
      <p:sp>
        <p:nvSpPr>
          <p:cNvPr id="14" name="Фигура">
            <a:extLst>
              <a:ext uri="{FF2B5EF4-FFF2-40B4-BE49-F238E27FC236}">
                <a16:creationId xmlns="" xmlns:a16="http://schemas.microsoft.com/office/drawing/2014/main" id="{47078679-2985-9E49-B215-7DA3C365CBEA}"/>
              </a:ext>
            </a:extLst>
          </p:cNvPr>
          <p:cNvSpPr/>
          <p:nvPr/>
        </p:nvSpPr>
        <p:spPr>
          <a:xfrm>
            <a:off x="1845530" y="4681190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5" name="Text Box 20">
            <a:extLst>
              <a:ext uri="{FF2B5EF4-FFF2-40B4-BE49-F238E27FC236}">
                <a16:creationId xmlns="" xmlns:a16="http://schemas.microsoft.com/office/drawing/2014/main" id="{8610ABD7-5D83-8046-B3A4-D5DB981707CC}"/>
              </a:ext>
            </a:extLst>
          </p:cNvPr>
          <p:cNvSpPr txBox="1"/>
          <p:nvPr/>
        </p:nvSpPr>
        <p:spPr>
          <a:xfrm>
            <a:off x="2864024" y="4681190"/>
            <a:ext cx="7480448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Надлежащий контроль за деятельностью УО</a:t>
            </a:r>
            <a:endParaRPr lang="ru-RU" sz="2000" b="0" dirty="0"/>
          </a:p>
        </p:txBody>
      </p:sp>
      <p:sp>
        <p:nvSpPr>
          <p:cNvPr id="17" name="Фигура">
            <a:extLst>
              <a:ext uri="{FF2B5EF4-FFF2-40B4-BE49-F238E27FC236}">
                <a16:creationId xmlns="" xmlns:a16="http://schemas.microsoft.com/office/drawing/2014/main" id="{F19A658A-32DE-B143-943D-3BEECF0A9B5C}"/>
              </a:ext>
            </a:extLst>
          </p:cNvPr>
          <p:cNvSpPr/>
          <p:nvPr/>
        </p:nvSpPr>
        <p:spPr>
          <a:xfrm>
            <a:off x="1845530" y="5559726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8" name="Text Box 20">
            <a:extLst>
              <a:ext uri="{FF2B5EF4-FFF2-40B4-BE49-F238E27FC236}">
                <a16:creationId xmlns="" xmlns:a16="http://schemas.microsoft.com/office/drawing/2014/main" id="{3C6F4C6F-3290-0C42-9A75-0DDE42CF2B54}"/>
              </a:ext>
            </a:extLst>
          </p:cNvPr>
          <p:cNvSpPr txBox="1"/>
          <p:nvPr/>
        </p:nvSpPr>
        <p:spPr>
          <a:xfrm>
            <a:off x="2864024" y="5559726"/>
            <a:ext cx="7480448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Эффективное использование общедомового 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42330061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Формы не формальных сообществ активных собственников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5</a:t>
            </a:r>
            <a:endParaRPr dirty="0"/>
          </a:p>
        </p:txBody>
      </p:sp>
      <p:sp>
        <p:nvSpPr>
          <p:cNvPr id="434" name="Фигура"/>
          <p:cNvSpPr/>
          <p:nvPr/>
        </p:nvSpPr>
        <p:spPr>
          <a:xfrm>
            <a:off x="1847528" y="4357560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6" name="Фигура"/>
          <p:cNvSpPr/>
          <p:nvPr/>
        </p:nvSpPr>
        <p:spPr>
          <a:xfrm>
            <a:off x="1847528" y="2257024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7" name="Фигура"/>
          <p:cNvSpPr/>
          <p:nvPr/>
        </p:nvSpPr>
        <p:spPr>
          <a:xfrm>
            <a:off x="1847528" y="3307292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864024" y="2257024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Ассоциации и некоммерческие организации </a:t>
            </a:r>
            <a:endParaRPr lang="ru-RU" sz="2000" b="0" dirty="0"/>
          </a:p>
        </p:txBody>
      </p:sp>
      <p:sp>
        <p:nvSpPr>
          <p:cNvPr id="24" name="Text Box 20">
            <a:extLst>
              <a:ext uri="{FF2B5EF4-FFF2-40B4-BE49-F238E27FC236}">
                <a16:creationId xmlns="" xmlns:a16="http://schemas.microsoft.com/office/drawing/2014/main" id="{A9493696-8DB9-154D-AEF7-4E6E969A45FC}"/>
              </a:ext>
            </a:extLst>
          </p:cNvPr>
          <p:cNvSpPr txBox="1"/>
          <p:nvPr/>
        </p:nvSpPr>
        <p:spPr>
          <a:xfrm>
            <a:off x="2864024" y="3307292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Съезды, сходы и слеты активных собственников</a:t>
            </a:r>
            <a:endParaRPr lang="ru-RU" sz="2000" b="0" dirty="0"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2864024" y="4357560"/>
            <a:ext cx="10255836" cy="374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Форумы и дни открытых дверей </a:t>
            </a:r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132401667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Примеры не формальных сообществ активных собственников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6</a:t>
            </a:r>
            <a:endParaRPr dirty="0"/>
          </a:p>
        </p:txBody>
      </p:sp>
      <p:sp>
        <p:nvSpPr>
          <p:cNvPr id="434" name="Фигура"/>
          <p:cNvSpPr/>
          <p:nvPr/>
        </p:nvSpPr>
        <p:spPr>
          <a:xfrm>
            <a:off x="1872304" y="4478247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6" name="Фигура"/>
          <p:cNvSpPr/>
          <p:nvPr/>
        </p:nvSpPr>
        <p:spPr>
          <a:xfrm>
            <a:off x="1847528" y="2123717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37" name="Фигура"/>
          <p:cNvSpPr/>
          <p:nvPr/>
        </p:nvSpPr>
        <p:spPr>
          <a:xfrm>
            <a:off x="1847528" y="3300982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864024" y="2182449"/>
            <a:ext cx="7552456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Площадка обмена мнений (г. Волгоград - «Хартия солидарности в сфере ЖКХ»)</a:t>
            </a:r>
            <a:endParaRPr lang="ru-RU" sz="2000" b="0" dirty="0"/>
          </a:p>
        </p:txBody>
      </p:sp>
      <p:sp>
        <p:nvSpPr>
          <p:cNvPr id="24" name="Text Box 20">
            <a:extLst>
              <a:ext uri="{FF2B5EF4-FFF2-40B4-BE49-F238E27FC236}">
                <a16:creationId xmlns="" xmlns:a16="http://schemas.microsoft.com/office/drawing/2014/main" id="{A9493696-8DB9-154D-AEF7-4E6E969A45FC}"/>
              </a:ext>
            </a:extLst>
          </p:cNvPr>
          <p:cNvSpPr txBox="1"/>
          <p:nvPr/>
        </p:nvSpPr>
        <p:spPr>
          <a:xfrm>
            <a:off x="2864024" y="3330348"/>
            <a:ext cx="7552456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Контроль за деятельностью УО (г. Пермь – Институт общественных инспекторов)</a:t>
            </a:r>
            <a:endParaRPr lang="ru-RU" sz="2000" b="0" dirty="0"/>
          </a:p>
        </p:txBody>
      </p:sp>
      <p:sp>
        <p:nvSpPr>
          <p:cNvPr id="25" name="Text Box 20">
            <a:extLst>
              <a:ext uri="{FF2B5EF4-FFF2-40B4-BE49-F238E27FC236}">
                <a16:creationId xmlns="" xmlns:a16="http://schemas.microsoft.com/office/drawing/2014/main" id="{C9F632B6-AD96-1A43-94BE-7F94D24F2B5C}"/>
              </a:ext>
            </a:extLst>
          </p:cNvPr>
          <p:cNvSpPr txBox="1"/>
          <p:nvPr/>
        </p:nvSpPr>
        <p:spPr>
          <a:xfrm>
            <a:off x="2864024" y="4478247"/>
            <a:ext cx="7552456" cy="656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Управление общим имуществом (г. Санкт – Петербург – «Дом в котором я живу»)</a:t>
            </a:r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152363006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Хартия солидарности в сфере ЖКХ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7</a:t>
            </a:r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1703512" y="1410245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639616" y="1410245"/>
            <a:ext cx="7200800" cy="4042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Идея</a:t>
            </a:r>
          </a:p>
          <a:p>
            <a:pPr algn="just"/>
            <a:r>
              <a:rPr lang="ru-RU" sz="2000" b="0" dirty="0"/>
              <a:t>Эффективное решение проблем сферы ЖКХ на основе реального, консолидированного </a:t>
            </a:r>
            <a:r>
              <a:rPr lang="ru-RU" sz="2000" b="0" dirty="0" err="1"/>
              <a:t>взаимодействия</a:t>
            </a:r>
            <a:r>
              <a:rPr lang="ru-RU" sz="2000" b="0" dirty="0"/>
              <a:t> органов </a:t>
            </a:r>
            <a:r>
              <a:rPr lang="ru-RU" sz="2000" b="0" dirty="0" err="1"/>
              <a:t>государственнои</a:t>
            </a:r>
            <a:r>
              <a:rPr lang="ru-RU" sz="2000" b="0" dirty="0"/>
              <a:t>̆ власти и органов местного самоуправления муниципальных образований регионов </a:t>
            </a:r>
            <a:r>
              <a:rPr lang="ru-RU" sz="2000" b="0" dirty="0" err="1"/>
              <a:t>Российскои</a:t>
            </a:r>
            <a:r>
              <a:rPr lang="ru-RU" sz="2000" b="0" dirty="0"/>
              <a:t>̆ Федерации с общественными организациями по контролю в сфере жилищно-коммунального </a:t>
            </a:r>
            <a:r>
              <a:rPr lang="ru-RU" sz="2000" b="0" dirty="0" err="1"/>
              <a:t>хозяйства</a:t>
            </a:r>
            <a:r>
              <a:rPr lang="ru-RU" sz="2000" b="0" dirty="0"/>
              <a:t>, общественными организациями по защите прав </a:t>
            </a:r>
            <a:r>
              <a:rPr lang="ru-RU" sz="2000" b="0" dirty="0" err="1"/>
              <a:t>потребителеи</a:t>
            </a:r>
            <a:r>
              <a:rPr lang="ru-RU" sz="2000" b="0" dirty="0"/>
              <a:t>̆, </a:t>
            </a:r>
            <a:r>
              <a:rPr lang="ru-RU" sz="2000" b="0" dirty="0" err="1"/>
              <a:t>ресурсоснабжающими</a:t>
            </a:r>
            <a:r>
              <a:rPr lang="ru-RU" sz="2000" b="0" dirty="0"/>
              <a:t> организациями, управляющими организациями, ассоциациями и объединениями товариществ собственников жилья (недвижимости), жилищными кооперативами или иными специализированными потребительскими кооперативами, гражданами. </a:t>
            </a:r>
          </a:p>
        </p:txBody>
      </p:sp>
    </p:spTree>
    <p:extLst>
      <p:ext uri="{BB962C8B-B14F-4D97-AF65-F5344CB8AC3E}">
        <p14:creationId xmlns:p14="http://schemas.microsoft.com/office/powerpoint/2010/main" val="13086882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Хартия солидарности в сфере ЖКХ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8</a:t>
            </a:r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1703512" y="1410245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2639616" y="1410245"/>
            <a:ext cx="7200800" cy="347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 smtClean="0"/>
              <a:t>География</a:t>
            </a:r>
            <a:endParaRPr lang="ru-RU" sz="2000" dirty="0"/>
          </a:p>
          <a:p>
            <a:pPr algn="just"/>
            <a:r>
              <a:rPr lang="ru-RU" sz="2000" b="0" dirty="0"/>
              <a:t>НП «ЖКХ Контроль» (Москва), центры общественного контроля в сфере ЖКХ из Республики Калмыкия, </a:t>
            </a:r>
            <a:r>
              <a:rPr lang="ru-RU" sz="2000" b="0" dirty="0" err="1"/>
              <a:t>Волгоградскои</a:t>
            </a:r>
            <a:r>
              <a:rPr lang="ru-RU" sz="2000" b="0" dirty="0"/>
              <a:t>̆, </a:t>
            </a:r>
            <a:r>
              <a:rPr lang="ru-RU" sz="2000" b="0" dirty="0" err="1"/>
              <a:t>Ростовскои</a:t>
            </a:r>
            <a:r>
              <a:rPr lang="ru-RU" sz="2000" b="0" dirty="0"/>
              <a:t>̆, </a:t>
            </a:r>
            <a:r>
              <a:rPr lang="ru-RU" sz="2000" b="0" dirty="0" err="1"/>
              <a:t>Калининградскои</a:t>
            </a:r>
            <a:r>
              <a:rPr lang="ru-RU" sz="2000" b="0" dirty="0"/>
              <a:t>̆ </a:t>
            </a:r>
            <a:r>
              <a:rPr lang="ru-RU" sz="2000" b="0" dirty="0" err="1"/>
              <a:t>областеи</a:t>
            </a:r>
            <a:r>
              <a:rPr lang="ru-RU" sz="2000" b="0" dirty="0"/>
              <a:t>̆, Санкт-Петербурга; некоммерческие </a:t>
            </a:r>
            <a:r>
              <a:rPr lang="ru-RU" sz="2000" b="0" dirty="0" err="1"/>
              <a:t>организациии</a:t>
            </a:r>
            <a:r>
              <a:rPr lang="ru-RU" sz="2000" b="0" dirty="0"/>
              <a:t>, работающие в сфере ЖКХ на территории </a:t>
            </a:r>
            <a:r>
              <a:rPr lang="ru-RU" sz="2000" b="0" dirty="0" err="1"/>
              <a:t>Волгоградскои</a:t>
            </a:r>
            <a:r>
              <a:rPr lang="ru-RU" sz="2000" b="0" dirty="0"/>
              <a:t>̆ области; общественные жилищные инспектора и эксперты </a:t>
            </a:r>
            <a:r>
              <a:rPr lang="ru-RU" sz="2000" b="0" dirty="0" err="1"/>
              <a:t>Региональнои</a:t>
            </a:r>
            <a:r>
              <a:rPr lang="ru-RU" sz="2000" b="0" dirty="0"/>
              <a:t>̆ </a:t>
            </a:r>
            <a:r>
              <a:rPr lang="ru-RU" sz="2000" b="0" dirty="0" err="1"/>
              <a:t>общественнои</a:t>
            </a:r>
            <a:r>
              <a:rPr lang="ru-RU" sz="2000" b="0" dirty="0"/>
              <a:t>̆ инспекции; органы </a:t>
            </a:r>
            <a:r>
              <a:rPr lang="ru-RU" sz="2000" b="0" dirty="0" err="1"/>
              <a:t>исполнительнои</a:t>
            </a:r>
            <a:r>
              <a:rPr lang="ru-RU" sz="2000" b="0" dirty="0"/>
              <a:t>̆ и </a:t>
            </a:r>
            <a:r>
              <a:rPr lang="ru-RU" sz="2000" b="0" dirty="0" err="1"/>
              <a:t>законодательнои</a:t>
            </a:r>
            <a:r>
              <a:rPr lang="ru-RU" sz="2000" b="0" dirty="0"/>
              <a:t>̆ власти </a:t>
            </a:r>
            <a:r>
              <a:rPr lang="ru-RU" sz="2000" b="0" dirty="0" err="1"/>
              <a:t>Волгоградскои</a:t>
            </a:r>
            <a:r>
              <a:rPr lang="ru-RU" sz="2000" b="0" dirty="0"/>
              <a:t>̆ области и города Волгограда, </a:t>
            </a:r>
            <a:r>
              <a:rPr lang="ru-RU" sz="2000" b="0" dirty="0" err="1"/>
              <a:t>Волгоградскои</a:t>
            </a:r>
            <a:r>
              <a:rPr lang="ru-RU" sz="2000" b="0" dirty="0"/>
              <a:t>̆ </a:t>
            </a:r>
            <a:r>
              <a:rPr lang="ru-RU" sz="2000" b="0" dirty="0" err="1"/>
              <a:t>областнои</a:t>
            </a:r>
            <a:r>
              <a:rPr lang="ru-RU" sz="2000" b="0" dirty="0"/>
              <a:t>̆ думы и Законодательного Собрания </a:t>
            </a:r>
            <a:r>
              <a:rPr lang="ru-RU" sz="2000" b="0" dirty="0" err="1"/>
              <a:t>Калужскои</a:t>
            </a:r>
            <a:r>
              <a:rPr lang="ru-RU" sz="2000" b="0" dirty="0"/>
              <a:t>̆ области, контрольно-надзорные органов субъектов.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311398790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Общественные жилищные инспекторы г. Пермь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0</a:t>
            </a:r>
            <a:r>
              <a:rPr lang="ru-RU" dirty="0"/>
              <a:t>9</a:t>
            </a:r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884384" y="980728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1847528" y="980728"/>
            <a:ext cx="8203171" cy="573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Помощь и контроль за деятельностью УО</a:t>
            </a:r>
          </a:p>
          <a:p>
            <a:pPr algn="just"/>
            <a:r>
              <a:rPr lang="ru-RU" sz="2000" b="0" dirty="0"/>
              <a:t>В настоящий момент в Пермском крае работает 47 общественных инспекторов. </a:t>
            </a:r>
          </a:p>
          <a:p>
            <a:pPr algn="just"/>
            <a:r>
              <a:rPr lang="ru-RU" sz="2000" b="0" dirty="0"/>
              <a:t>Общественные инспектора прошли отбор, основными требованиями были опыт работы и первоначальные знания в сфере ЖКХ, отсутствие конфликта интересов.</a:t>
            </a:r>
          </a:p>
          <a:p>
            <a:pPr algn="just"/>
            <a:r>
              <a:rPr lang="ru-RU" sz="2000" b="0" dirty="0"/>
              <a:t>После отбора Общественные инспектора прошли обучение с участием специалистов и экспертов НП «ЖКХ Контроль» по следующим направлениям: </a:t>
            </a:r>
          </a:p>
          <a:p>
            <a:pPr algn="just"/>
            <a:r>
              <a:rPr lang="ru-RU" sz="2000" b="0" dirty="0"/>
              <a:t>- ОК Капитального ремонта </a:t>
            </a:r>
          </a:p>
          <a:p>
            <a:pPr algn="just"/>
            <a:r>
              <a:rPr lang="ru-RU" sz="2000" b="0" dirty="0"/>
              <a:t>- ОК по переселению из аварийного жилья</a:t>
            </a:r>
          </a:p>
          <a:p>
            <a:pPr algn="just"/>
            <a:r>
              <a:rPr lang="ru-RU" sz="2000" b="0" dirty="0"/>
              <a:t>- ОК за благоустройством дворов </a:t>
            </a:r>
          </a:p>
          <a:p>
            <a:pPr algn="just"/>
            <a:r>
              <a:rPr lang="ru-RU" sz="2000" b="0" dirty="0"/>
              <a:t>- ОК по ТКО</a:t>
            </a:r>
          </a:p>
          <a:p>
            <a:pPr algn="just"/>
            <a:r>
              <a:rPr lang="ru-RU" sz="2000" b="0" dirty="0"/>
              <a:t>Общественные инспектора выбирают из своей группы руководителя, который составляет планы работы и расставляет задачи группе.</a:t>
            </a:r>
          </a:p>
          <a:p>
            <a:pPr algn="just"/>
            <a:r>
              <a:rPr lang="ru-RU" sz="2000" b="0" dirty="0"/>
              <a:t>Также сегодня в Перми ОИ ведут прием граждан в Индивидуальных консультативных пунктах (8штук) по вопросам ЖКХ и благоустройства.</a:t>
            </a:r>
          </a:p>
          <a:p>
            <a:endParaRPr lang="ru-RU" sz="2000" b="0" dirty="0"/>
          </a:p>
        </p:txBody>
      </p:sp>
    </p:spTree>
    <p:extLst>
      <p:ext uri="{BB962C8B-B14F-4D97-AF65-F5344CB8AC3E}">
        <p14:creationId xmlns:p14="http://schemas.microsoft.com/office/powerpoint/2010/main" val="90729623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Box 5"/>
          <p:cNvSpPr txBox="1"/>
          <p:nvPr/>
        </p:nvSpPr>
        <p:spPr>
          <a:xfrm>
            <a:off x="971610" y="248149"/>
            <a:ext cx="1090918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«Дом в котором я живу»</a:t>
            </a:r>
            <a:endParaRPr dirty="0"/>
          </a:p>
        </p:txBody>
      </p:sp>
      <p:sp>
        <p:nvSpPr>
          <p:cNvPr id="426" name="Фигура"/>
          <p:cNvSpPr/>
          <p:nvPr/>
        </p:nvSpPr>
        <p:spPr>
          <a:xfrm>
            <a:off x="697918" y="257655"/>
            <a:ext cx="185662" cy="51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484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427" name="TextBox 5"/>
          <p:cNvSpPr txBox="1"/>
          <p:nvPr/>
        </p:nvSpPr>
        <p:spPr>
          <a:xfrm>
            <a:off x="129176" y="248149"/>
            <a:ext cx="579078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/>
              <a:t>10</a:t>
            </a:r>
            <a:endParaRPr dirty="0"/>
          </a:p>
        </p:txBody>
      </p:sp>
      <p:sp>
        <p:nvSpPr>
          <p:cNvPr id="436" name="Фигура"/>
          <p:cNvSpPr/>
          <p:nvPr/>
        </p:nvSpPr>
        <p:spPr>
          <a:xfrm>
            <a:off x="697918" y="1052736"/>
            <a:ext cx="648072" cy="686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118" y="7160"/>
                </a:moveTo>
                <a:lnTo>
                  <a:pt x="21541" y="0"/>
                </a:lnTo>
                <a:lnTo>
                  <a:pt x="21541" y="14525"/>
                </a:lnTo>
                <a:lnTo>
                  <a:pt x="249" y="21600"/>
                </a:lnTo>
                <a:cubicBezTo>
                  <a:pt x="225" y="21198"/>
                  <a:pt x="204" y="20795"/>
                  <a:pt x="184" y="20393"/>
                </a:cubicBezTo>
                <a:cubicBezTo>
                  <a:pt x="-37" y="15984"/>
                  <a:pt x="-59" y="11570"/>
                  <a:pt x="118" y="7160"/>
                </a:cubicBezTo>
                <a:close/>
              </a:path>
            </a:pathLst>
          </a:custGeom>
          <a:solidFill>
            <a:srgbClr val="375A9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16" name="Text Box 20">
            <a:extLst>
              <a:ext uri="{FF2B5EF4-FFF2-40B4-BE49-F238E27FC236}">
                <a16:creationId xmlns="" xmlns:a16="http://schemas.microsoft.com/office/drawing/2014/main" id="{16082AD7-5EB2-1647-AFE3-AA3F4E403384}"/>
              </a:ext>
            </a:extLst>
          </p:cNvPr>
          <p:cNvSpPr txBox="1"/>
          <p:nvPr/>
        </p:nvSpPr>
        <p:spPr>
          <a:xfrm>
            <a:off x="1622421" y="1050836"/>
            <a:ext cx="8650043" cy="5170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ts val="2200"/>
              </a:lnSpc>
              <a:defRPr sz="16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000" dirty="0"/>
              <a:t>Идея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0" dirty="0"/>
              <a:t>В сентябре 2017 года была инициирована социальная программа «Дом, в котором я живу». Главным вектором программы стало проведение специализированных тематических экскурсий по, так называемым, бывшим доходным домам центральных районов Петербурга. Маршруты инициируют председатели и жильцы МКД.  Задачами в данном случае являются  выявление очагов разрушения и восстановление культурного наследия старого жилого фонда путем освещения проблем и  привлечения общественности к решению этих задач.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0" dirty="0"/>
              <a:t>Можно порадоваться и даже поставить в пример некоторых ответственных председателей и собственников, которые сохраняют оригинальное наследие Петербурга, тем самым позволяя уже будущим поколениям наблюдать эту красоту.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0" dirty="0"/>
              <a:t>На подобных примерах можно приобщить и других собственников рачительно заботиться о своих домах! Ведь это – одна из практик гражданской активности, пример развития внутреннего и въездного туризма.</a:t>
            </a:r>
          </a:p>
        </p:txBody>
      </p:sp>
    </p:spTree>
    <p:extLst>
      <p:ext uri="{BB962C8B-B14F-4D97-AF65-F5344CB8AC3E}">
        <p14:creationId xmlns:p14="http://schemas.microsoft.com/office/powerpoint/2010/main" val="167504346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Text Box 5"/>
          <p:cNvSpPr txBox="1"/>
          <p:nvPr/>
        </p:nvSpPr>
        <p:spPr>
          <a:xfrm>
            <a:off x="851818" y="432113"/>
            <a:ext cx="559362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36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Борисов</a:t>
            </a:r>
          </a:p>
          <a:p>
            <a:pPr>
              <a:defRPr sz="3600" b="1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Михаил Алекс</a:t>
            </a:r>
            <a:r>
              <a:rPr lang="ru-RU" dirty="0"/>
              <a:t>а</a:t>
            </a:r>
            <a:r>
              <a:rPr lang="ru-RU" dirty="0" smtClean="0"/>
              <a:t>ндрович</a:t>
            </a:r>
            <a:endParaRPr dirty="0"/>
          </a:p>
        </p:txBody>
      </p:sp>
      <p:sp>
        <p:nvSpPr>
          <p:cNvPr id="526" name="Text Box 6"/>
          <p:cNvSpPr txBox="1"/>
          <p:nvPr/>
        </p:nvSpPr>
        <p:spPr>
          <a:xfrm>
            <a:off x="883138" y="1632438"/>
            <a:ext cx="5438691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000">
                <a:solidFill>
                  <a:schemeClr val="accent1">
                    <a:satOff val="-3547"/>
                    <a:lumOff val="-10352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 smtClean="0"/>
              <a:t>-Председатель Федеральной комиссии </a:t>
            </a:r>
          </a:p>
          <a:p>
            <a:r>
              <a:rPr lang="ru-RU" dirty="0"/>
              <a:t>п</a:t>
            </a:r>
            <a:r>
              <a:rPr lang="ru-RU" dirty="0" smtClean="0"/>
              <a:t>о контролю за реализацией программы «формирование комфортной городской среды» на территории РФ</a:t>
            </a:r>
          </a:p>
          <a:p>
            <a:r>
              <a:rPr lang="ru-RU" dirty="0" smtClean="0"/>
              <a:t>-Эксперт Общественной палаты Российской Федерации по ЖКХ, строительству и дорогам</a:t>
            </a:r>
          </a:p>
          <a:p>
            <a:endParaRPr dirty="0"/>
          </a:p>
        </p:txBody>
      </p:sp>
      <p:sp>
        <p:nvSpPr>
          <p:cNvPr id="527" name="Text Box 7"/>
          <p:cNvSpPr txBox="1"/>
          <p:nvPr/>
        </p:nvSpPr>
        <p:spPr>
          <a:xfrm>
            <a:off x="855662" y="3834443"/>
            <a:ext cx="38846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3769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lang="ru-RU" smtClean="0"/>
          </a:p>
          <a:p>
            <a:r>
              <a:rPr dirty="0" smtClean="0"/>
              <a:t>РАБОЧИЙ </a:t>
            </a:r>
            <a:r>
              <a:rPr dirty="0"/>
              <a:t>ТЕЛЕФОН</a:t>
            </a:r>
          </a:p>
        </p:txBody>
      </p:sp>
      <p:sp>
        <p:nvSpPr>
          <p:cNvPr id="528" name="Text Box 8"/>
          <p:cNvSpPr txBox="1"/>
          <p:nvPr/>
        </p:nvSpPr>
        <p:spPr>
          <a:xfrm>
            <a:off x="830528" y="4196420"/>
            <a:ext cx="3884615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200">
                <a:solidFill>
                  <a:srgbClr val="6D738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+</a:t>
            </a:r>
            <a:r>
              <a:rPr b="1" dirty="0"/>
              <a:t> 7 </a:t>
            </a:r>
            <a:r>
              <a:rPr b="1" dirty="0" smtClean="0"/>
              <a:t>(</a:t>
            </a:r>
            <a:r>
              <a:rPr lang="ru-RU" b="1" dirty="0" smtClean="0"/>
              <a:t>342</a:t>
            </a:r>
            <a:r>
              <a:rPr b="1" dirty="0" smtClean="0"/>
              <a:t>) </a:t>
            </a:r>
            <a:r>
              <a:rPr lang="ru-RU" b="1" dirty="0" smtClean="0"/>
              <a:t>212</a:t>
            </a:r>
            <a:r>
              <a:rPr b="1" dirty="0" smtClean="0"/>
              <a:t>-</a:t>
            </a:r>
            <a:r>
              <a:rPr lang="ru-RU" b="1" dirty="0" smtClean="0"/>
              <a:t>65</a:t>
            </a:r>
            <a:r>
              <a:rPr b="1" dirty="0" smtClean="0"/>
              <a:t>-5</a:t>
            </a:r>
            <a:r>
              <a:rPr lang="ru-RU" b="1" dirty="0" smtClean="0"/>
              <a:t>3</a:t>
            </a:r>
            <a:endParaRPr b="1" dirty="0"/>
          </a:p>
        </p:txBody>
      </p:sp>
      <p:sp>
        <p:nvSpPr>
          <p:cNvPr id="529" name="Text Box 9"/>
          <p:cNvSpPr txBox="1"/>
          <p:nvPr/>
        </p:nvSpPr>
        <p:spPr>
          <a:xfrm>
            <a:off x="851268" y="4631633"/>
            <a:ext cx="3884615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200" b="1">
                <a:solidFill>
                  <a:srgbClr val="3769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E-MAIL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530" name="Text Box 10"/>
          <p:cNvSpPr txBox="1"/>
          <p:nvPr/>
        </p:nvSpPr>
        <p:spPr>
          <a:xfrm>
            <a:off x="851268" y="4861518"/>
            <a:ext cx="3884615" cy="430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200" u="sng">
                <a:solidFill>
                  <a:srgbClr val="6D738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 err="1" smtClean="0">
                <a:solidFill>
                  <a:schemeClr val="accent1">
                    <a:satOff val="-3547"/>
                    <a:lumOff val="-10352"/>
                  </a:schemeClr>
                </a:solidFill>
                <a:uFill>
                  <a:solidFill>
                    <a:srgbClr val="0000FF"/>
                  </a:solidFill>
                </a:uFill>
              </a:rPr>
              <a:t>gsperm.er@yandex.ru</a:t>
            </a:r>
            <a:endParaRPr u="none" dirty="0"/>
          </a:p>
        </p:txBody>
      </p:sp>
      <p:sp>
        <p:nvSpPr>
          <p:cNvPr id="533" name="Фигура"/>
          <p:cNvSpPr/>
          <p:nvPr/>
        </p:nvSpPr>
        <p:spPr>
          <a:xfrm>
            <a:off x="591401" y="432032"/>
            <a:ext cx="126207" cy="1601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0915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534" name="Rectangle 41"/>
          <p:cNvSpPr/>
          <p:nvPr/>
        </p:nvSpPr>
        <p:spPr>
          <a:xfrm>
            <a:off x="570110" y="4098694"/>
            <a:ext cx="126207" cy="228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595"/>
                </a:moveTo>
                <a:lnTo>
                  <a:pt x="21600" y="0"/>
                </a:lnTo>
                <a:lnTo>
                  <a:pt x="21600" y="18005"/>
                </a:lnTo>
                <a:lnTo>
                  <a:pt x="0" y="21600"/>
                </a:lnTo>
                <a:lnTo>
                  <a:pt x="0" y="3595"/>
                </a:lnTo>
                <a:close/>
              </a:path>
            </a:pathLst>
          </a:cu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35" name="Rectangle 41"/>
          <p:cNvSpPr/>
          <p:nvPr/>
        </p:nvSpPr>
        <p:spPr>
          <a:xfrm>
            <a:off x="585123" y="4655664"/>
            <a:ext cx="126207" cy="228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595"/>
                </a:moveTo>
                <a:lnTo>
                  <a:pt x="21600" y="0"/>
                </a:lnTo>
                <a:lnTo>
                  <a:pt x="21600" y="18005"/>
                </a:lnTo>
                <a:lnTo>
                  <a:pt x="0" y="21600"/>
                </a:lnTo>
                <a:lnTo>
                  <a:pt x="0" y="3595"/>
                </a:lnTo>
                <a:close/>
              </a:path>
            </a:pathLst>
          </a:custGeom>
          <a:solidFill>
            <a:schemeClr val="accent1">
              <a:satOff val="-3547"/>
              <a:lumOff val="-10352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49" y="649676"/>
            <a:ext cx="3466978" cy="45288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6506</TotalTime>
  <Words>610</Words>
  <Application>Microsoft Office PowerPoint</Application>
  <PresentationFormat>Произвольный</PresentationFormat>
  <Paragraphs>73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Microsoft Office</cp:lastModifiedBy>
  <cp:revision>99</cp:revision>
  <dcterms:modified xsi:type="dcterms:W3CDTF">2020-11-03T12:09:14Z</dcterms:modified>
</cp:coreProperties>
</file>